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1" r:id="rId19"/>
    <p:sldId id="274" r:id="rId20"/>
    <p:sldId id="275" r:id="rId21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AECE4C2-B6E8-92C4-5916-2E7A8B99B9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7959F95C-50D2-60A8-E430-F770DA245C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D24A486B-1D75-BCEE-2E2E-257DD94D2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84CAF-F57B-4B7C-A056-C66264F61DC5}" type="datetimeFigureOut">
              <a:rPr lang="hu-HU" smtClean="0"/>
              <a:t>2022.07.21.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3FAD9646-A286-2D12-F82E-B54F0F806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DF9A10C9-A676-83B7-9E94-C96E964B8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24ABD-B6FC-4A98-A7F6-13BA22C5CA9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42990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EAA569D-ADD7-D598-8F44-F064BFAD5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9EB64C9D-287D-A81D-7695-FBA5423440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3889BAC8-C1B8-E806-8A61-11EA662A7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84CAF-F57B-4B7C-A056-C66264F61DC5}" type="datetimeFigureOut">
              <a:rPr lang="hu-HU" smtClean="0"/>
              <a:t>2022.07.21.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BE2C0A0-9083-5EBA-0822-5DF13401D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E547EBF-91C4-365F-D74A-15E9906C3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24ABD-B6FC-4A98-A7F6-13BA22C5CA9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09979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29A4204A-4E47-05D7-6AB2-0C975ABBB5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F5385410-F971-810E-6BDD-480550F69C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DE904F6-D9DC-5ACF-CE45-7295E4C76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84CAF-F57B-4B7C-A056-C66264F61DC5}" type="datetimeFigureOut">
              <a:rPr lang="hu-HU" smtClean="0"/>
              <a:t>2022.07.21.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5FBFA76-7787-82E4-2327-6DD34FA9E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8B165CB-0FDA-F831-E54D-583E905A9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24ABD-B6FC-4A98-A7F6-13BA22C5CA9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25885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CA73DCB-6A4B-0841-A7E8-EB1ED581C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A202244-F2C4-51C7-52D1-701C3D3B28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856D303-6858-2CE8-5DBC-19FCC7C04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84CAF-F57B-4B7C-A056-C66264F61DC5}" type="datetimeFigureOut">
              <a:rPr lang="hu-HU" smtClean="0"/>
              <a:t>2022.07.21.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C085596D-C4EA-CAA3-F139-B8EBE0823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F490AF8-AD9E-A0D4-A944-32E1A1D50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24ABD-B6FC-4A98-A7F6-13BA22C5CA9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7359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F657DB4-BBDD-29FA-3666-27FF355D1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10065BE-C4C3-F392-7FCB-B38AF761C8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12F8CE4-C594-C6B8-A35F-A44B2DE21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84CAF-F57B-4B7C-A056-C66264F61DC5}" type="datetimeFigureOut">
              <a:rPr lang="hu-HU" smtClean="0"/>
              <a:t>2022.07.21.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04489EC-76FA-97BC-BA49-169CF2AF9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26045B2A-3B25-3F90-81D5-8D46BD71A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24ABD-B6FC-4A98-A7F6-13BA22C5CA9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24755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3B72A6B-9C29-7AD2-386A-7308D82D4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209A8B9-5536-F93D-B4B4-4C148B3C96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94C837E1-1287-F0D4-0509-B7FA747E7C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183C7129-8996-8C39-876D-ED4A8804B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84CAF-F57B-4B7C-A056-C66264F61DC5}" type="datetimeFigureOut">
              <a:rPr lang="hu-HU" smtClean="0"/>
              <a:t>2022.07.21.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475E8DAF-FE32-2240-0AE4-AFF292C92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C183288A-5209-2A44-EC4F-478F7AC3D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24ABD-B6FC-4A98-A7F6-13BA22C5CA9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5982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DA61523-9BB5-F2A0-8131-370963E15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4DCF828B-51AA-ABD3-6B67-437C541D69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A83B1048-CFE7-61C0-BFB6-96EAE0CA7A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08CE0481-7936-7591-BA27-77CD2671CF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255E11AC-A4BC-7797-5791-DC6CF6113A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0B8DA776-10D8-AE94-A49D-2DE7A3817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84CAF-F57B-4B7C-A056-C66264F61DC5}" type="datetimeFigureOut">
              <a:rPr lang="hu-HU" smtClean="0"/>
              <a:t>2022.07.21.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2CB5F993-4CAC-0B7C-F708-5277A8566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186F6751-3209-9A52-5EFB-E0C76104D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24ABD-B6FC-4A98-A7F6-13BA22C5CA9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5928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7BAE113-176C-741C-5F53-E32B11876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0C00FEC6-7ADF-9D93-4953-A5EAF9972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84CAF-F57B-4B7C-A056-C66264F61DC5}" type="datetimeFigureOut">
              <a:rPr lang="hu-HU" smtClean="0"/>
              <a:t>2022.07.21.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BB512D78-CEB2-75F7-00E9-E2E8764A5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841A531A-C6EA-036B-8DBE-8CE50D516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24ABD-B6FC-4A98-A7F6-13BA22C5CA9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04177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9411B875-017B-56D2-4185-85D824BCB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84CAF-F57B-4B7C-A056-C66264F61DC5}" type="datetimeFigureOut">
              <a:rPr lang="hu-HU" smtClean="0"/>
              <a:t>2022.07.21.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714E5628-3303-2C6A-FA9B-14610D1E2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50BC67B9-C3CD-A490-868D-7E3A42DBB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24ABD-B6FC-4A98-A7F6-13BA22C5CA9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1810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FE0435-4BFB-AA8D-3BCF-DA8456C99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82D1E80-D742-D83E-E4E7-8EB6D751AE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94FD0914-1624-88A8-B124-1DA9C0BE78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35D74733-D24A-16F7-0269-F63D8735B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84CAF-F57B-4B7C-A056-C66264F61DC5}" type="datetimeFigureOut">
              <a:rPr lang="hu-HU" smtClean="0"/>
              <a:t>2022.07.21.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57AD6C48-B565-A20C-1AB9-E46C48F2C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6C273FBC-68D2-3E18-DF52-3BF59EBE1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24ABD-B6FC-4A98-A7F6-13BA22C5CA9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9127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5B759DF-CB96-7DD8-C316-6A7595FFA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EB271698-D80C-7F92-CA8F-C2A73272D4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20B7E81-4FFD-A946-D0D2-E244AD151E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9D476F37-8162-502B-99D3-03B6358C3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84CAF-F57B-4B7C-A056-C66264F61DC5}" type="datetimeFigureOut">
              <a:rPr lang="hu-HU" smtClean="0"/>
              <a:t>2022.07.21.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632AD91F-A39D-0895-A23A-4A1B935AF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10254494-ED04-5F47-EBF4-FC871CC6C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24ABD-B6FC-4A98-A7F6-13BA22C5CA9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4557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3B3CCA22-BCFB-4191-74C0-8FAA4A5EA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5BA01906-0D52-65AC-20EF-66821EECA8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AA8491FA-54D4-C2F2-B1A6-567C7F5C0B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84CAF-F57B-4B7C-A056-C66264F61DC5}" type="datetimeFigureOut">
              <a:rPr lang="hu-HU" smtClean="0"/>
              <a:t>2022.07.21.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DE261AF-AD95-882E-2446-902E0069D6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93B13AE2-3450-6802-CB43-22587918EE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24ABD-B6FC-4A98-A7F6-13BA22C5CA9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29018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F8B8D43-4F01-A400-9AED-2FC81FECE2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0059" y="1122363"/>
            <a:ext cx="11931941" cy="2387600"/>
          </a:xfrm>
        </p:spPr>
        <p:txBody>
          <a:bodyPr/>
          <a:lstStyle/>
          <a:p>
            <a:r>
              <a:rPr lang="hu-HU" sz="7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Átalányadózás </a:t>
            </a:r>
            <a:r>
              <a:rPr lang="hu-HU" sz="7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újratöltve</a:t>
            </a:r>
            <a:r>
              <a:rPr lang="hu-HU" sz="7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 </a:t>
            </a:r>
            <a:b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hu-HU" dirty="0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E9937011-761A-7866-E366-78E1F2A4A5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sz="6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Hogyan változik 2022-től?</a:t>
            </a:r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5EC857F7-811C-16C0-33EE-B48D0C1B1A39}"/>
              </a:ext>
            </a:extLst>
          </p:cNvPr>
          <p:cNvSpPr/>
          <p:nvPr/>
        </p:nvSpPr>
        <p:spPr>
          <a:xfrm>
            <a:off x="7843567" y="6334780"/>
            <a:ext cx="434843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Partner Audit Consulting Kft.</a:t>
            </a:r>
          </a:p>
        </p:txBody>
      </p:sp>
    </p:spTree>
    <p:extLst>
      <p:ext uri="{BB962C8B-B14F-4D97-AF65-F5344CB8AC3E}">
        <p14:creationId xmlns:p14="http://schemas.microsoft.com/office/powerpoint/2010/main" val="3655076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8061FBC-F464-C0C5-34F3-FC53D5668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hu-HU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ellékállású vagy kiegészítő tevékenység: </a:t>
            </a:r>
            <a:br>
              <a:rPr lang="hu-HU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hu-HU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Nincs adó kötelesség mentesített jövedelem után</a:t>
            </a:r>
            <a:endParaRPr lang="hu-HU" sz="3600" dirty="0"/>
          </a:p>
        </p:txBody>
      </p:sp>
      <p:pic>
        <p:nvPicPr>
          <p:cNvPr id="5" name="Tartalom helye 4">
            <a:extLst>
              <a:ext uri="{FF2B5EF4-FFF2-40B4-BE49-F238E27FC236}">
                <a16:creationId xmlns:a16="http://schemas.microsoft.com/office/drawing/2014/main" id="{F03C8D3C-9BAE-51F7-EF54-82BD8F8C89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0035" y="1431342"/>
            <a:ext cx="9476475" cy="4887239"/>
          </a:xfrm>
        </p:spPr>
      </p:pic>
      <p:sp>
        <p:nvSpPr>
          <p:cNvPr id="4" name="Téglalap 3">
            <a:extLst>
              <a:ext uri="{FF2B5EF4-FFF2-40B4-BE49-F238E27FC236}">
                <a16:creationId xmlns:a16="http://schemas.microsoft.com/office/drawing/2014/main" id="{36A29CD8-0232-7981-706F-0C938816CB9D}"/>
              </a:ext>
            </a:extLst>
          </p:cNvPr>
          <p:cNvSpPr/>
          <p:nvPr/>
        </p:nvSpPr>
        <p:spPr>
          <a:xfrm>
            <a:off x="7843567" y="6334780"/>
            <a:ext cx="434843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Partner Audit Consulting Kft.</a:t>
            </a:r>
          </a:p>
        </p:txBody>
      </p:sp>
    </p:spTree>
    <p:extLst>
      <p:ext uri="{BB962C8B-B14F-4D97-AF65-F5344CB8AC3E}">
        <p14:creationId xmlns:p14="http://schemas.microsoft.com/office/powerpoint/2010/main" val="23268589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029294E-0F08-556A-90F1-2AAD3C7D3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600" dirty="0"/>
              <a:t>Nyugdíjas átalányadó: mentesített jövedelem felett 15% SZJA</a:t>
            </a:r>
            <a:br>
              <a:rPr lang="hu-HU" sz="3600" dirty="0"/>
            </a:br>
            <a:r>
              <a:rPr lang="hu-HU" sz="2800" b="1" dirty="0">
                <a:latin typeface="Times New Roman" panose="02020603050405020304" pitchFamily="18" charset="0"/>
              </a:rPr>
              <a:t>N</a:t>
            </a:r>
            <a:r>
              <a:rPr lang="hu-H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yereségadó (9%-os SZJA), osztalékadó (15%-os SZJA és 13% SZOCHO) megfizetése alól mentesül.</a:t>
            </a:r>
            <a:endParaRPr lang="hu-HU" sz="2800" dirty="0"/>
          </a:p>
        </p:txBody>
      </p:sp>
      <p:pic>
        <p:nvPicPr>
          <p:cNvPr id="5" name="Tartalom helye 4">
            <a:extLst>
              <a:ext uri="{FF2B5EF4-FFF2-40B4-BE49-F238E27FC236}">
                <a16:creationId xmlns:a16="http://schemas.microsoft.com/office/drawing/2014/main" id="{AA2D0924-B7E0-A27C-2C26-F7AF3C0887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8928" y="1557178"/>
            <a:ext cx="9639314" cy="5032994"/>
          </a:xfrm>
        </p:spPr>
      </p:pic>
      <p:sp>
        <p:nvSpPr>
          <p:cNvPr id="4" name="Téglalap 3">
            <a:extLst>
              <a:ext uri="{FF2B5EF4-FFF2-40B4-BE49-F238E27FC236}">
                <a16:creationId xmlns:a16="http://schemas.microsoft.com/office/drawing/2014/main" id="{EC036D1B-AB4C-5646-FD7A-DF5BEEE1B2F9}"/>
              </a:ext>
            </a:extLst>
          </p:cNvPr>
          <p:cNvSpPr/>
          <p:nvPr/>
        </p:nvSpPr>
        <p:spPr>
          <a:xfrm>
            <a:off x="7843567" y="6334780"/>
            <a:ext cx="434843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Partner Audit Consulting Kft.</a:t>
            </a:r>
          </a:p>
        </p:txBody>
      </p:sp>
    </p:spTree>
    <p:extLst>
      <p:ext uri="{BB962C8B-B14F-4D97-AF65-F5344CB8AC3E}">
        <p14:creationId xmlns:p14="http://schemas.microsoft.com/office/powerpoint/2010/main" val="17508816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B678DE9-6465-E9F7-4298-83C6E7538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Adókedvezmények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91B8A6B-4DB2-36F6-4727-51D080AF1E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u-H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hu-H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vagy több gyermeket nevelő anyák kedvezménye</a:t>
            </a:r>
            <a:endParaRPr lang="hu-HU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u-H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25 év alatti fiatalok SZJA menetessége (2022-től)</a:t>
            </a:r>
            <a:endParaRPr lang="hu-HU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u-H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hu-H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zemélyi adókedvezmény</a:t>
            </a:r>
            <a:endParaRPr lang="hu-HU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u-H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hu-H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lső házasok kedvezménye</a:t>
            </a:r>
            <a:endParaRPr lang="hu-HU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u-H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hu-H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saládi adó és járulékkedvezmény</a:t>
            </a:r>
            <a:endParaRPr lang="hu-HU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F4BEE8BA-A8DE-AB44-3A79-DF73528CDED5}"/>
              </a:ext>
            </a:extLst>
          </p:cNvPr>
          <p:cNvSpPr/>
          <p:nvPr/>
        </p:nvSpPr>
        <p:spPr>
          <a:xfrm>
            <a:off x="7843567" y="6334780"/>
            <a:ext cx="434843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Partner Audit Consulting Kft.</a:t>
            </a:r>
          </a:p>
        </p:txBody>
      </p:sp>
    </p:spTree>
    <p:extLst>
      <p:ext uri="{BB962C8B-B14F-4D97-AF65-F5344CB8AC3E}">
        <p14:creationId xmlns:p14="http://schemas.microsoft.com/office/powerpoint/2010/main" val="17144040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E8EC377-7621-D50F-A454-2C72C6E42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Adóbevallás és megfizetés</a:t>
            </a:r>
            <a:endParaRPr lang="hu-HU" sz="3600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EB1A75D-B7A7-7AAC-62D1-3BF4FD6557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hu-HU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egyedévente, a negyedévet követő hó 12-ig megfizetni</a:t>
            </a:r>
            <a:br>
              <a:rPr lang="hu-HU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hu-H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hu-HU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Adóbevallást erről évközben nem kell benyújtani</a:t>
            </a:r>
            <a:br>
              <a:rPr lang="hu-HU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hu-HU" sz="3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hu-H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hu-HU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zemélyi jövedelemadó bevallásban kell szerepeltetni. </a:t>
            </a:r>
            <a:br>
              <a:rPr lang="hu-HU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u-HU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Ennek benyújtási határideje tárgyévet követő május 20-a</a:t>
            </a:r>
            <a:endParaRPr lang="hu-HU" sz="3200" dirty="0"/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DD7424CE-5DEC-1D85-FDFE-F8687F9BC2D1}"/>
              </a:ext>
            </a:extLst>
          </p:cNvPr>
          <p:cNvSpPr/>
          <p:nvPr/>
        </p:nvSpPr>
        <p:spPr>
          <a:xfrm>
            <a:off x="7843567" y="6334780"/>
            <a:ext cx="434843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Partner Audit Consulting Kft.</a:t>
            </a:r>
          </a:p>
        </p:txBody>
      </p:sp>
    </p:spTree>
    <p:extLst>
      <p:ext uri="{BB962C8B-B14F-4D97-AF65-F5344CB8AC3E}">
        <p14:creationId xmlns:p14="http://schemas.microsoft.com/office/powerpoint/2010/main" val="34972603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53A3DD4-56CE-B669-D9A1-E50FD2B58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Kiesés az átalányadózás alól</a:t>
            </a:r>
            <a:endParaRPr lang="hu-HU" sz="3600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01B02A0-C1C0-9B94-E68D-DC449C5546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4000" dirty="0"/>
              <a:t>Átlépi a bevételt (</a:t>
            </a:r>
            <a:r>
              <a:rPr lang="hu-HU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alapesetben 24 millió, kiskereskedelmi tevékenység esetén 120 millió)</a:t>
            </a:r>
          </a:p>
          <a:p>
            <a:r>
              <a:rPr lang="hu-HU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hu-HU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yugta és/vagy számlaadási kötelezettség elmulasztása</a:t>
            </a:r>
          </a:p>
          <a:p>
            <a:endParaRPr lang="hu-HU" dirty="0"/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FA4308A1-68D8-0EBD-5680-70709058E2AC}"/>
              </a:ext>
            </a:extLst>
          </p:cNvPr>
          <p:cNvSpPr/>
          <p:nvPr/>
        </p:nvSpPr>
        <p:spPr>
          <a:xfrm>
            <a:off x="7843567" y="6334780"/>
            <a:ext cx="434843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Partner Audit Consulting Kft.</a:t>
            </a:r>
          </a:p>
        </p:txBody>
      </p:sp>
    </p:spTree>
    <p:extLst>
      <p:ext uri="{BB962C8B-B14F-4D97-AF65-F5344CB8AC3E}">
        <p14:creationId xmlns:p14="http://schemas.microsoft.com/office/powerpoint/2010/main" val="22315167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B673579-09C7-1F66-4703-AD3783E77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Ki választhatja a KATA-t?</a:t>
            </a:r>
            <a:endParaRPr lang="hu-H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F3AEAA8-4F96-7D19-34FD-E2F74942F1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hu-HU" sz="4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hu-HU" sz="4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A főfoglalkozású egyéni vállalkozó</a:t>
            </a:r>
            <a:endParaRPr lang="hu-HU" sz="4400" dirty="0"/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0EFF5B36-9230-E14D-642C-4187EB2F8C29}"/>
              </a:ext>
            </a:extLst>
          </p:cNvPr>
          <p:cNvSpPr/>
          <p:nvPr/>
        </p:nvSpPr>
        <p:spPr>
          <a:xfrm>
            <a:off x="7843567" y="6334780"/>
            <a:ext cx="434843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Partner Audit Consulting Kft.</a:t>
            </a:r>
          </a:p>
        </p:txBody>
      </p:sp>
    </p:spTree>
    <p:extLst>
      <p:ext uri="{BB962C8B-B14F-4D97-AF65-F5344CB8AC3E}">
        <p14:creationId xmlns:p14="http://schemas.microsoft.com/office/powerpoint/2010/main" val="14397627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A8E1B94-46CD-FCF4-2C19-8ACB3B4F5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4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Ki </a:t>
            </a:r>
            <a:r>
              <a:rPr lang="hu-HU" sz="4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NEM</a:t>
            </a:r>
            <a:r>
              <a:rPr lang="hu-HU" sz="4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választhatja a KATA-t?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BC11C3D-6EB3-F63F-C3D0-BC2DCBF526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legalább heti </a:t>
            </a:r>
            <a:r>
              <a:rPr lang="hu-HU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36 órás foglalkoztatással</a:t>
            </a:r>
            <a:r>
              <a:rPr lang="hu-HU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járó munkaviszonyban áll azzal, hogy a</a:t>
            </a:r>
            <a:r>
              <a:rPr lang="hu-HU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heti 36 órás foglalkoztatás megállapításánál az egyidejűleg fennálló</a:t>
            </a:r>
            <a:r>
              <a:rPr lang="hu-HU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munkaviszonyokban előírt munkaidőt össze kell számítani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társadalombiztosítás ellátásaira jogosultakról, valamint ezen ellátások</a:t>
            </a:r>
            <a:r>
              <a:rPr lang="hu-HU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fedezetéről szóló 2019. évi CXXII. törvény (a továbbiakban: Tbj.) szerinti </a:t>
            </a:r>
            <a:r>
              <a:rPr lang="hu-HU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kiegészítő</a:t>
            </a:r>
            <a:r>
              <a:rPr lang="hu-HU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tevékenységet folytató</a:t>
            </a: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nak minősül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szociális biztonsági rendszerek koordinálásáról és annak végrehajtásáról szóló</a:t>
            </a:r>
            <a:r>
              <a:rPr lang="hu-HU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uniós rendeletek alapján </a:t>
            </a:r>
            <a:r>
              <a:rPr lang="hu-HU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külföldön biztosított személynek</a:t>
            </a:r>
            <a:r>
              <a:rPr lang="hu-HU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minősül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kétoldalú szociálpolitikai, szociális biztonsági egyezmény alapján </a:t>
            </a:r>
            <a:r>
              <a:rPr lang="hu-HU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más államban</a:t>
            </a:r>
            <a:r>
              <a:rPr lang="hu-HU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biztosítottnak minősül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olyan magánszemély, aki 2011. december 31-én - a társadalombiztosítási</a:t>
            </a:r>
            <a:r>
              <a:rPr lang="hu-HU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nyugellátásról szóló 1997. évi LXXXI. törvény alapján megállapított - I., II., vagy III. csoportos rokkantsági, </a:t>
            </a:r>
            <a:r>
              <a:rPr lang="hu-HU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baleseti rokkantsági nyugdíjra volt jogosult</a:t>
            </a: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és a megváltozott munkaképességű személyek ellátásairól és egyes törvények módosításáról szóló 2011.</a:t>
            </a:r>
            <a:r>
              <a:rPr lang="hu-HU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évi CXCI. törvény 32-33. §-a alapján rokkantsági ellátásban vagy rehabilitációs ellátásban részesül</a:t>
            </a:r>
            <a:endParaRPr lang="hu-H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hu-H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hu-H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hu-H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hu-HU" dirty="0"/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E7BAACCB-7381-1435-8378-AF7787B46110}"/>
              </a:ext>
            </a:extLst>
          </p:cNvPr>
          <p:cNvSpPr/>
          <p:nvPr/>
        </p:nvSpPr>
        <p:spPr>
          <a:xfrm>
            <a:off x="7843567" y="6334780"/>
            <a:ext cx="434843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Partner Audit Consulting Kft.</a:t>
            </a:r>
          </a:p>
        </p:txBody>
      </p:sp>
    </p:spTree>
    <p:extLst>
      <p:ext uri="{BB962C8B-B14F-4D97-AF65-F5344CB8AC3E}">
        <p14:creationId xmlns:p14="http://schemas.microsoft.com/office/powerpoint/2010/main" val="24255026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4A9E3255-86C7-8FDE-DA1C-3379AA7CB9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f)   </a:t>
            </a:r>
            <a:r>
              <a:rPr lang="hu-HU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rokkantsági ellátásban</a:t>
            </a:r>
            <a:r>
              <a:rPr lang="hu-HU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részesül és egészségi állapota a rehabilitációs hatóság</a:t>
            </a:r>
            <a:r>
              <a:rPr lang="hu-HU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komplex minősítése alapján </a:t>
            </a:r>
            <a:r>
              <a:rPr lang="hu-HU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50 százalékos vagy kisebb mértékű</a:t>
            </a:r>
            <a:endParaRPr lang="hu-H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g)   </a:t>
            </a:r>
            <a:r>
              <a:rPr lang="hu-H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isadózóként folytatott egyéni vállalkozói tevékenységen kívül </a:t>
            </a:r>
            <a:r>
              <a:rPr lang="hu-HU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más vállalkozásban nem kiegészítő tevékenységet folytató társas vállalkozónak minősül</a:t>
            </a:r>
            <a:endParaRPr lang="hu-H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h)   </a:t>
            </a:r>
            <a:r>
              <a:rPr lang="hu-H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isadózóként folytatott egyéni vállalkozói tevékenységen kívül nem kiegészítő tevékenységet folytató, az </a:t>
            </a:r>
            <a:r>
              <a:rPr lang="hu-HU" sz="1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Evectv</a:t>
            </a:r>
            <a:r>
              <a:rPr lang="hu-HU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szerint nyilvántartásba nem vett, a személyi jövedelemadóról szóló 1995. évi CXVII. törvény (a továbbiakban: Szja tv.) szerinti </a:t>
            </a:r>
            <a:r>
              <a:rPr lang="hu-HU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egyéni vállalkozónak minősül</a:t>
            </a:r>
            <a:endParaRPr lang="hu-H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i)   </a:t>
            </a:r>
            <a:r>
              <a:rPr lang="hu-H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yermekek védelméről és a gyámügyi igazgatásról szóló 1997. évi XXXI. Törvény szerinti </a:t>
            </a:r>
            <a:r>
              <a:rPr lang="hu-HU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nevelőszülői </a:t>
            </a: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foglalkoztatási jogviszonyban áll</a:t>
            </a:r>
            <a:endParaRPr lang="hu-H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j)   </a:t>
            </a:r>
            <a:r>
              <a:rPr lang="hu-H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öznevelési intézményben, a szakképző intézményben vagy a felsőoktatási</a:t>
            </a:r>
            <a:r>
              <a:rPr lang="hu-HU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intézményben, az Európai Gazdasági Térség tagállamában vagy Svájcban közép- vagy felsőoktatási intézményben </a:t>
            </a:r>
            <a:r>
              <a:rPr lang="hu-HU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nappali rendszerű oktatás keretében folytat tanulmányokat,</a:t>
            </a:r>
            <a:r>
              <a:rPr lang="hu-HU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vagy az előzőekben nem említett államokban folytat ez előbbieknek megfelelő tanulmányokat, azzal, hogy a 25. életévének betöltéséig idetartozik a tanulmányait szüneteltető kisadózó is</a:t>
            </a:r>
            <a:endParaRPr lang="hu-H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hu-H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ím 1">
            <a:extLst>
              <a:ext uri="{FF2B5EF4-FFF2-40B4-BE49-F238E27FC236}">
                <a16:creationId xmlns:a16="http://schemas.microsoft.com/office/drawing/2014/main" id="{F0E40206-5C6B-16EA-9768-A5FF1DD50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hu-HU" sz="4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Ki </a:t>
            </a:r>
            <a:r>
              <a:rPr lang="hu-HU" sz="4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NEM</a:t>
            </a:r>
            <a:r>
              <a:rPr lang="hu-HU" sz="4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választhatja a KATA-t?</a:t>
            </a:r>
            <a:endParaRPr lang="hu-HU" dirty="0"/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B80B5118-0635-ABC0-01E3-31C8F36181C1}"/>
              </a:ext>
            </a:extLst>
          </p:cNvPr>
          <p:cNvSpPr/>
          <p:nvPr/>
        </p:nvSpPr>
        <p:spPr>
          <a:xfrm>
            <a:off x="7843567" y="6334780"/>
            <a:ext cx="434843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Partner Audit Consulting Kft.</a:t>
            </a:r>
          </a:p>
        </p:txBody>
      </p:sp>
    </p:spTree>
    <p:extLst>
      <p:ext uri="{BB962C8B-B14F-4D97-AF65-F5344CB8AC3E}">
        <p14:creationId xmlns:p14="http://schemas.microsoft.com/office/powerpoint/2010/main" val="23298938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115B7B8-AAA3-3266-57B4-AF700A0C4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Megszűnés után beérkező bevételek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8C8A149-9C68-428C-A87A-D9D007833E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kisadózó vállalkozások tételes adója hatálya alá tartozó egyéni vállalkozónak az adóalanyisága </a:t>
            </a:r>
            <a:r>
              <a:rPr lang="hu-HU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megszűnésének utolsó napján megszerzett bevételnek kell tekinteni</a:t>
            </a:r>
            <a:r>
              <a:rPr lang="hu-H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minden olyan ellenértéket, amelyről kiállított bizonylat szerinti </a:t>
            </a:r>
            <a:r>
              <a:rPr lang="hu-HU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teljesítési időpont</a:t>
            </a:r>
            <a:r>
              <a:rPr lang="hu-H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kisadózó vállalkozások tételes adója szerinti </a:t>
            </a:r>
            <a:r>
              <a:rPr lang="hu-HU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adóalanyiság időszakára esik</a:t>
            </a:r>
            <a:r>
              <a:rPr lang="hu-H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hu-H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Szerződés szerint számlázunk, de nem tilos a szerződést módosítani.</a:t>
            </a:r>
            <a:endParaRPr lang="hu-H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u-HU" dirty="0"/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FAE6EC94-557F-D1F3-8151-A864507ADB75}"/>
              </a:ext>
            </a:extLst>
          </p:cNvPr>
          <p:cNvSpPr/>
          <p:nvPr/>
        </p:nvSpPr>
        <p:spPr>
          <a:xfrm>
            <a:off x="7843567" y="6334780"/>
            <a:ext cx="434843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Partner Audit Consulting Kft.</a:t>
            </a:r>
          </a:p>
        </p:txBody>
      </p:sp>
    </p:spTree>
    <p:extLst>
      <p:ext uri="{BB962C8B-B14F-4D97-AF65-F5344CB8AC3E}">
        <p14:creationId xmlns:p14="http://schemas.microsoft.com/office/powerpoint/2010/main" val="23311544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207351C-495A-07AE-C5DE-F6384D4CB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Átalányadó mintaszámla</a:t>
            </a:r>
          </a:p>
        </p:txBody>
      </p:sp>
      <p:pic>
        <p:nvPicPr>
          <p:cNvPr id="5" name="Tartalom helye 4">
            <a:extLst>
              <a:ext uri="{FF2B5EF4-FFF2-40B4-BE49-F238E27FC236}">
                <a16:creationId xmlns:a16="http://schemas.microsoft.com/office/drawing/2014/main" id="{03F4CB90-36A5-112B-D6B5-8D8B1510E0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8750" y="2214693"/>
            <a:ext cx="11598348" cy="3068621"/>
          </a:xfrm>
        </p:spPr>
      </p:pic>
      <p:sp>
        <p:nvSpPr>
          <p:cNvPr id="4" name="Téglalap 3">
            <a:extLst>
              <a:ext uri="{FF2B5EF4-FFF2-40B4-BE49-F238E27FC236}">
                <a16:creationId xmlns:a16="http://schemas.microsoft.com/office/drawing/2014/main" id="{80B33E0E-020F-466E-BF43-613081B3FCB9}"/>
              </a:ext>
            </a:extLst>
          </p:cNvPr>
          <p:cNvSpPr/>
          <p:nvPr/>
        </p:nvSpPr>
        <p:spPr>
          <a:xfrm>
            <a:off x="7843567" y="6334780"/>
            <a:ext cx="434843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Partner Audit Consulting Kft.</a:t>
            </a:r>
          </a:p>
        </p:txBody>
      </p:sp>
    </p:spTree>
    <p:extLst>
      <p:ext uri="{BB962C8B-B14F-4D97-AF65-F5344CB8AC3E}">
        <p14:creationId xmlns:p14="http://schemas.microsoft.com/office/powerpoint/2010/main" val="1321673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700FF6A-2446-642E-453A-1F257DECA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5400" b="1" dirty="0"/>
              <a:t>Az egyéni vállalkozó jövedelmének megállapítása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2281A6A-38A1-B7A1-3523-B015FEECA5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95409"/>
            <a:ext cx="10515600" cy="4351338"/>
          </a:xfrm>
        </p:spPr>
        <p:txBody>
          <a:bodyPr/>
          <a:lstStyle/>
          <a:p>
            <a:r>
              <a:rPr lang="hu-HU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költségek tételes elszámolása alapján a vállalkozói jövedelem szerinti adózás</a:t>
            </a:r>
            <a:br>
              <a:rPr lang="hu-HU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hu-HU" sz="4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hu-HU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átalányadózás.</a:t>
            </a:r>
          </a:p>
          <a:p>
            <a:endParaRPr lang="hu-HU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DC8127BC-0AC2-0C8B-BF4F-388AE781FF17}"/>
              </a:ext>
            </a:extLst>
          </p:cNvPr>
          <p:cNvSpPr/>
          <p:nvPr/>
        </p:nvSpPr>
        <p:spPr>
          <a:xfrm>
            <a:off x="7843567" y="6334780"/>
            <a:ext cx="434843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Partner Audit Consulting Kft.</a:t>
            </a:r>
          </a:p>
        </p:txBody>
      </p:sp>
    </p:spTree>
    <p:extLst>
      <p:ext uri="{BB962C8B-B14F-4D97-AF65-F5344CB8AC3E}">
        <p14:creationId xmlns:p14="http://schemas.microsoft.com/office/powerpoint/2010/main" val="20068117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B9F2995C-AF2A-1E8F-C06F-8CED8A8AD5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marL="0" indent="0" algn="ctr">
              <a:buNone/>
            </a:pPr>
            <a:r>
              <a:rPr lang="hu-HU" i="1" dirty="0"/>
              <a:t>Hivatkozások és forrásokként a </a:t>
            </a:r>
            <a:r>
              <a:rPr lang="hu-HU" i="1" dirty="0" err="1"/>
              <a:t>Hyper</a:t>
            </a:r>
            <a:r>
              <a:rPr lang="hu-HU" i="1" dirty="0"/>
              <a:t> </a:t>
            </a:r>
            <a:r>
              <a:rPr lang="hu-HU" i="1" dirty="0" err="1"/>
              <a:t>Cortex</a:t>
            </a:r>
            <a:r>
              <a:rPr lang="hu-HU" i="1" dirty="0"/>
              <a:t> Kft., Fair </a:t>
            </a:r>
            <a:r>
              <a:rPr lang="hu-HU" i="1" dirty="0" err="1"/>
              <a:t>Conto</a:t>
            </a:r>
            <a:r>
              <a:rPr lang="hu-HU" i="1" dirty="0"/>
              <a:t> Kft., Ruszin Zsolt, Minősített Könyvelők Egyesülete közzétett anyagai szolgáltak.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906527DC-85A4-30E0-3044-F6B75B9407AA}"/>
              </a:ext>
            </a:extLst>
          </p:cNvPr>
          <p:cNvSpPr/>
          <p:nvPr/>
        </p:nvSpPr>
        <p:spPr>
          <a:xfrm>
            <a:off x="7843567" y="6334780"/>
            <a:ext cx="434843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Partner Audit Consulting Kft.</a:t>
            </a:r>
          </a:p>
        </p:txBody>
      </p:sp>
    </p:spTree>
    <p:extLst>
      <p:ext uri="{BB962C8B-B14F-4D97-AF65-F5344CB8AC3E}">
        <p14:creationId xmlns:p14="http://schemas.microsoft.com/office/powerpoint/2010/main" val="4279587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3293E3E-BE89-B853-9748-F3A409A20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lang="hu-HU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talányadózás lényege</a:t>
            </a:r>
            <a:endParaRPr lang="hu-HU" sz="4800" b="1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A6A9A7B-13D9-6D63-EEA9-47442D2757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4400" b="1" dirty="0"/>
              <a:t>Költségelszámolás </a:t>
            </a:r>
            <a:r>
              <a:rPr lang="hu-HU" sz="4400" b="1" dirty="0">
                <a:solidFill>
                  <a:srgbClr val="FF0000"/>
                </a:solidFill>
              </a:rPr>
              <a:t>NEM</a:t>
            </a:r>
            <a:r>
              <a:rPr lang="hu-HU" sz="4400" b="1" dirty="0"/>
              <a:t> költség számlák alapján </a:t>
            </a:r>
          </a:p>
          <a:p>
            <a:endParaRPr lang="hu-HU" sz="4400" b="1" dirty="0"/>
          </a:p>
          <a:p>
            <a:r>
              <a:rPr lang="hu-HU" sz="4400" b="1" dirty="0"/>
              <a:t>Költséghányadok érvényesítésével</a:t>
            </a: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402BF952-8005-D9A3-FD1A-2D887DE1F3D3}"/>
              </a:ext>
            </a:extLst>
          </p:cNvPr>
          <p:cNvSpPr/>
          <p:nvPr/>
        </p:nvSpPr>
        <p:spPr>
          <a:xfrm>
            <a:off x="7843567" y="6334780"/>
            <a:ext cx="434843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Partner Audit Consulting Kft.</a:t>
            </a:r>
          </a:p>
        </p:txBody>
      </p:sp>
    </p:spTree>
    <p:extLst>
      <p:ext uri="{BB962C8B-B14F-4D97-AF65-F5344CB8AC3E}">
        <p14:creationId xmlns:p14="http://schemas.microsoft.com/office/powerpoint/2010/main" val="3380963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2AC09DC-78F9-A1D2-D5EB-BFD79C4F9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6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Árbevételi</a:t>
            </a:r>
            <a:r>
              <a:rPr lang="hu-HU" sz="6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határ</a:t>
            </a:r>
            <a:endParaRPr lang="hu-HU" sz="6000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6F8CD9D-0562-D14D-83A2-D20CF2326A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hu-HU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lang="hu-HU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ves minimálbér tízszeresét</a:t>
            </a:r>
            <a:endParaRPr lang="hu-H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hu-HU" sz="4000" b="1" dirty="0">
                <a:solidFill>
                  <a:srgbClr val="70070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12*200.000*10=24.000.000 Ft</a:t>
            </a:r>
            <a:endParaRPr lang="hu-H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hu-H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hu-HU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hu-HU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iskereskedelmi tevékenységet</a:t>
            </a:r>
            <a:endParaRPr lang="hu-H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hu-HU" sz="4000" b="1" dirty="0">
                <a:solidFill>
                  <a:srgbClr val="70070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12*200.000*50=120.000.000 Ft</a:t>
            </a:r>
            <a:endParaRPr lang="hu-H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u-HU" dirty="0"/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1E0F16AF-A9BF-BFAD-5191-909F7C9A0BD4}"/>
              </a:ext>
            </a:extLst>
          </p:cNvPr>
          <p:cNvSpPr/>
          <p:nvPr/>
        </p:nvSpPr>
        <p:spPr>
          <a:xfrm>
            <a:off x="7843567" y="6334780"/>
            <a:ext cx="434843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Partner Audit Consulting Kft.</a:t>
            </a:r>
          </a:p>
        </p:txBody>
      </p:sp>
    </p:spTree>
    <p:extLst>
      <p:ext uri="{BB962C8B-B14F-4D97-AF65-F5344CB8AC3E}">
        <p14:creationId xmlns:p14="http://schemas.microsoft.com/office/powerpoint/2010/main" val="1110416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CAAE5B5-0F18-90A5-07DC-54FFF5B64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Átalányadózás év közben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B4FD965-04D7-047F-707F-F177768DEB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4800" b="1" dirty="0"/>
              <a:t>Bevételi értékhatárok időarányosítása</a:t>
            </a:r>
          </a:p>
          <a:p>
            <a:endParaRPr lang="hu-HU" sz="4800" b="1" dirty="0"/>
          </a:p>
          <a:p>
            <a:r>
              <a:rPr lang="hu-HU" sz="4800" b="1" dirty="0"/>
              <a:t>Arányosítani kell megszűnéskor, szüneteltetéskor, KATA belépéskor</a:t>
            </a: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C3211883-8854-6C3C-0469-8DC6801E1D2C}"/>
              </a:ext>
            </a:extLst>
          </p:cNvPr>
          <p:cNvSpPr/>
          <p:nvPr/>
        </p:nvSpPr>
        <p:spPr>
          <a:xfrm>
            <a:off x="7843567" y="6334780"/>
            <a:ext cx="434843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Partner Audit Consulting Kft.</a:t>
            </a:r>
          </a:p>
        </p:txBody>
      </p:sp>
    </p:spTree>
    <p:extLst>
      <p:ext uri="{BB962C8B-B14F-4D97-AF65-F5344CB8AC3E}">
        <p14:creationId xmlns:p14="http://schemas.microsoft.com/office/powerpoint/2010/main" val="47115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040014F-3DE0-DB4B-727A-D5563426B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Átalányadó újra választása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19F3449-E6A8-E71B-FBC1-DF92A5FD4C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u-HU" sz="4400" dirty="0"/>
          </a:p>
          <a:p>
            <a:endParaRPr lang="hu-HU" sz="4400" dirty="0"/>
          </a:p>
          <a:p>
            <a:r>
              <a:rPr lang="hu-HU" sz="4400" dirty="0"/>
              <a:t>Átalányadó megszűnése / megszüntetése után </a:t>
            </a:r>
            <a:r>
              <a:rPr lang="hu-HU" sz="4400" dirty="0">
                <a:solidFill>
                  <a:srgbClr val="FF0000"/>
                </a:solidFill>
              </a:rPr>
              <a:t>4 év </a:t>
            </a:r>
            <a:r>
              <a:rPr lang="hu-HU" sz="4400" dirty="0"/>
              <a:t>múlva választható ismét</a:t>
            </a: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77B38DA1-6A16-EE6F-768C-675F9A6A1DBF}"/>
              </a:ext>
            </a:extLst>
          </p:cNvPr>
          <p:cNvSpPr/>
          <p:nvPr/>
        </p:nvSpPr>
        <p:spPr>
          <a:xfrm>
            <a:off x="7843567" y="6334780"/>
            <a:ext cx="434843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Partner Audit Consulting Kft.</a:t>
            </a:r>
          </a:p>
        </p:txBody>
      </p:sp>
    </p:spTree>
    <p:extLst>
      <p:ext uri="{BB962C8B-B14F-4D97-AF65-F5344CB8AC3E}">
        <p14:creationId xmlns:p14="http://schemas.microsoft.com/office/powerpoint/2010/main" val="1082964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660A99D-FB30-212F-BAFE-98ABDD460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Költséghányadok</a:t>
            </a:r>
            <a:endParaRPr lang="hu-HU" sz="4800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173B1F9-7829-C087-A769-F0A60E397B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40 %</a:t>
            </a:r>
            <a:r>
              <a:rPr lang="hu-H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ez a főszabály, ha az egyéni vállalkozó </a:t>
            </a:r>
            <a:r>
              <a:rPr lang="hu-HU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NEM</a:t>
            </a:r>
            <a:r>
              <a:rPr lang="hu-H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tud élni a 80, illetve 90 %-os költséghányad érvényesítésével.</a:t>
            </a:r>
            <a:endParaRPr lang="hu-H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hu-H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80 %</a:t>
            </a:r>
            <a:r>
              <a:rPr lang="hu-H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adóév</a:t>
            </a:r>
            <a:r>
              <a:rPr lang="hu-H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egészében kizárólag a törvényben felsorolt </a:t>
            </a:r>
            <a:r>
              <a:rPr lang="hu-H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ipari, mezőgazdasági, szolgáltatási és kereskedelmi</a:t>
            </a:r>
            <a:r>
              <a:rPr lang="hu-H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tevékenységeket folytatott.</a:t>
            </a:r>
          </a:p>
          <a:p>
            <a:r>
              <a:rPr lang="hu-H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90 %</a:t>
            </a:r>
            <a:r>
              <a:rPr lang="hu-H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-ot alkalmazhat az az egyéni vállalkozó és mezőgazdasági őstermelő, aki az adóévben kizárólag </a:t>
            </a:r>
            <a:r>
              <a:rPr lang="hu-H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kiskereskedelmi</a:t>
            </a:r>
            <a:r>
              <a:rPr lang="hu-H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tevékenységből szerez bevételt. </a:t>
            </a:r>
            <a:endParaRPr lang="hu-H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u-HU" dirty="0"/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F4FA10AC-FF5E-02E6-3565-BCDC806FFC14}"/>
              </a:ext>
            </a:extLst>
          </p:cNvPr>
          <p:cNvSpPr/>
          <p:nvPr/>
        </p:nvSpPr>
        <p:spPr>
          <a:xfrm>
            <a:off x="7843567" y="6334780"/>
            <a:ext cx="434843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Partner Audit Consulting Kft.</a:t>
            </a:r>
          </a:p>
        </p:txBody>
      </p:sp>
    </p:spTree>
    <p:extLst>
      <p:ext uri="{BB962C8B-B14F-4D97-AF65-F5344CB8AC3E}">
        <p14:creationId xmlns:p14="http://schemas.microsoft.com/office/powerpoint/2010/main" val="1204352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D9DC229-0654-739C-3898-0DEE89B21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Adózás és járulékfizetés</a:t>
            </a:r>
            <a:endParaRPr lang="hu-HU" sz="4800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324BF12-0789-5694-DF38-FC2EC223E0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2022. január elsejétől életbe lépő törvénymódosítás szerint az átalányadózó egyéni vállalkozónak </a:t>
            </a:r>
            <a:r>
              <a:rPr lang="hu-H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nem keletkezik 15% SZJA, 18,5% TB járulék és 13% SZOCHO fizetési kötelezettsége a törvényben megállapított mentesített jövedelemhatárig</a:t>
            </a:r>
            <a:r>
              <a:rPr lang="hu-H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/>
            <a:endParaRPr lang="hu-H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hu-HU" b="1" dirty="0">
                <a:solidFill>
                  <a:srgbClr val="70070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12 hó*200.000 Ft/2=1.200.000 Ft lesz az adómentes jövedelem</a:t>
            </a:r>
            <a:endParaRPr lang="hu-HU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6217B932-FA28-33DD-06E8-02172B1D95B5}"/>
              </a:ext>
            </a:extLst>
          </p:cNvPr>
          <p:cNvSpPr/>
          <p:nvPr/>
        </p:nvSpPr>
        <p:spPr>
          <a:xfrm>
            <a:off x="7843567" y="6334780"/>
            <a:ext cx="434843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Partner Audit Consulting Kft.</a:t>
            </a:r>
          </a:p>
        </p:txBody>
      </p:sp>
    </p:spTree>
    <p:extLst>
      <p:ext uri="{BB962C8B-B14F-4D97-AF65-F5344CB8AC3E}">
        <p14:creationId xmlns:p14="http://schemas.microsoft.com/office/powerpoint/2010/main" val="2156751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8D340A3-6762-1AE1-8205-02F636799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hu-H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őállású egyéni vállalkozó: 18,5% TB, 13% SZOCHO</a:t>
            </a:r>
            <a:endParaRPr lang="hu-HU" sz="3200" dirty="0"/>
          </a:p>
        </p:txBody>
      </p:sp>
      <p:pic>
        <p:nvPicPr>
          <p:cNvPr id="5" name="Tartalom helye 4">
            <a:extLst>
              <a:ext uri="{FF2B5EF4-FFF2-40B4-BE49-F238E27FC236}">
                <a16:creationId xmlns:a16="http://schemas.microsoft.com/office/drawing/2014/main" id="{E243533B-BE32-9C62-B7F0-33CE0F2C19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93210" y="1312698"/>
            <a:ext cx="8599413" cy="4980998"/>
          </a:xfrm>
        </p:spPr>
      </p:pic>
      <p:sp>
        <p:nvSpPr>
          <p:cNvPr id="4" name="Téglalap 3">
            <a:extLst>
              <a:ext uri="{FF2B5EF4-FFF2-40B4-BE49-F238E27FC236}">
                <a16:creationId xmlns:a16="http://schemas.microsoft.com/office/drawing/2014/main" id="{CD53D1C9-9B66-00EE-6339-11B479A155F8}"/>
              </a:ext>
            </a:extLst>
          </p:cNvPr>
          <p:cNvSpPr/>
          <p:nvPr/>
        </p:nvSpPr>
        <p:spPr>
          <a:xfrm>
            <a:off x="7843567" y="6334780"/>
            <a:ext cx="434843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Partner Audit Consulting Kft.</a:t>
            </a:r>
          </a:p>
        </p:txBody>
      </p:sp>
    </p:spTree>
    <p:extLst>
      <p:ext uri="{BB962C8B-B14F-4D97-AF65-F5344CB8AC3E}">
        <p14:creationId xmlns:p14="http://schemas.microsoft.com/office/powerpoint/2010/main" val="1885598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829</Words>
  <Application>Microsoft Office PowerPoint</Application>
  <PresentationFormat>Szélesvásznú</PresentationFormat>
  <Paragraphs>91</Paragraphs>
  <Slides>20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Symbol</vt:lpstr>
      <vt:lpstr>Times New Roman</vt:lpstr>
      <vt:lpstr>Office-téma</vt:lpstr>
      <vt:lpstr>Átalányadózás újratöltve!  </vt:lpstr>
      <vt:lpstr>Az egyéni vállalkozó jövedelmének megállapítása</vt:lpstr>
      <vt:lpstr>Átalányadózás lényege</vt:lpstr>
      <vt:lpstr>Árbevételi határ</vt:lpstr>
      <vt:lpstr>Átalányadózás év közben</vt:lpstr>
      <vt:lpstr>Átalányadó újra választása</vt:lpstr>
      <vt:lpstr>Költséghányadok</vt:lpstr>
      <vt:lpstr>Adózás és járulékfizetés</vt:lpstr>
      <vt:lpstr>Főállású egyéni vállalkozó: 18,5% TB, 13% SZOCHO</vt:lpstr>
      <vt:lpstr>Mellékállású vagy kiegészítő tevékenység:  Nincs adó kötelesség mentesített jövedelem után</vt:lpstr>
      <vt:lpstr>Nyugdíjas átalányadó: mentesített jövedelem felett 15% SZJA Nyereségadó (9%-os SZJA), osztalékadó (15%-os SZJA és 13% SZOCHO) megfizetése alól mentesül.</vt:lpstr>
      <vt:lpstr>Adókedvezmények</vt:lpstr>
      <vt:lpstr>Adóbevallás és megfizetés</vt:lpstr>
      <vt:lpstr>Kiesés az átalányadózás alól</vt:lpstr>
      <vt:lpstr>              Ki választhatja a KATA-t?</vt:lpstr>
      <vt:lpstr>       Ki NEM választhatja a KATA-t?</vt:lpstr>
      <vt:lpstr>       Ki NEM választhatja a KATA-t?</vt:lpstr>
      <vt:lpstr>Megszűnés után beérkező bevételek</vt:lpstr>
      <vt:lpstr>Átalányadó mintaszámla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Átalányadózás újratöltve!  </dc:title>
  <dc:creator>László Gyurik</dc:creator>
  <cp:lastModifiedBy>László Gyurik</cp:lastModifiedBy>
  <cp:revision>2</cp:revision>
  <dcterms:created xsi:type="dcterms:W3CDTF">2022-07-21T15:27:01Z</dcterms:created>
  <dcterms:modified xsi:type="dcterms:W3CDTF">2022-07-21T16:23:50Z</dcterms:modified>
</cp:coreProperties>
</file>